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79" r:id="rId5"/>
    <p:sldId id="286" r:id="rId6"/>
    <p:sldId id="259" r:id="rId7"/>
    <p:sldId id="280" r:id="rId8"/>
    <p:sldId id="260" r:id="rId9"/>
    <p:sldId id="281" r:id="rId10"/>
    <p:sldId id="285" r:id="rId11"/>
    <p:sldId id="261" r:id="rId12"/>
    <p:sldId id="262" r:id="rId13"/>
    <p:sldId id="263" r:id="rId14"/>
    <p:sldId id="282" r:id="rId15"/>
    <p:sldId id="264" r:id="rId16"/>
    <p:sldId id="265" r:id="rId17"/>
    <p:sldId id="266" r:id="rId18"/>
    <p:sldId id="283" r:id="rId19"/>
    <p:sldId id="267" r:id="rId20"/>
    <p:sldId id="287" r:id="rId21"/>
    <p:sldId id="284" r:id="rId22"/>
    <p:sldId id="269" r:id="rId23"/>
    <p:sldId id="270" r:id="rId24"/>
    <p:sldId id="271" r:id="rId25"/>
    <p:sldId id="272" r:id="rId26"/>
    <p:sldId id="273" r:id="rId27"/>
    <p:sldId id="275" r:id="rId28"/>
    <p:sldId id="277" r:id="rId29"/>
    <p:sldId id="27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4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E5F32D0-AB67-4A92-8AEC-5BC005DC340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ACC2E6F-34FB-43D9-9AE4-4E9CE47601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5F32D0-AB67-4A92-8AEC-5BC005DC340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C2E6F-34FB-43D9-9AE4-4E9CE47601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5F32D0-AB67-4A92-8AEC-5BC005DC340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C2E6F-34FB-43D9-9AE4-4E9CE47601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5F32D0-AB67-4A92-8AEC-5BC005DC340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C2E6F-34FB-43D9-9AE4-4E9CE476010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5F32D0-AB67-4A92-8AEC-5BC005DC340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C2E6F-34FB-43D9-9AE4-4E9CE476010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5F32D0-AB67-4A92-8AEC-5BC005DC340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C2E6F-34FB-43D9-9AE4-4E9CE476010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5F32D0-AB67-4A92-8AEC-5BC005DC340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C2E6F-34FB-43D9-9AE4-4E9CE47601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E5F32D0-AB67-4A92-8AEC-5BC005DC340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C2E6F-34FB-43D9-9AE4-4E9CE476010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E5F32D0-AB67-4A92-8AEC-5BC005DC340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ACC2E6F-34FB-43D9-9AE4-4E9CE476010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5F32D0-AB67-4A92-8AEC-5BC005DC340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C2E6F-34FB-43D9-9AE4-4E9CE47601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5F32D0-AB67-4A92-8AEC-5BC005DC340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C2E6F-34FB-43D9-9AE4-4E9CE47601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E5F32D0-AB67-4A92-8AEC-5BC005DC340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ACC2E6F-34FB-43D9-9AE4-4E9CE47601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5jOZqVnQmdY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Ch. 2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Structural Functionalism Theory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28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their story?</a:t>
            </a:r>
          </a:p>
          <a:p>
            <a:endParaRPr lang="en-US" dirty="0"/>
          </a:p>
          <a:p>
            <a:r>
              <a:rPr lang="en-US" b="1" dirty="0" smtClean="0"/>
              <a:t>Equilibrium</a:t>
            </a:r>
            <a:r>
              <a:rPr lang="en-US" dirty="0" smtClean="0"/>
              <a:t> = various parts of the </a:t>
            </a:r>
            <a:r>
              <a:rPr lang="en-US" dirty="0" smtClean="0"/>
              <a:t>______</a:t>
            </a:r>
            <a:r>
              <a:rPr lang="en-US" dirty="0" smtClean="0"/>
              <a:t>, </a:t>
            </a:r>
            <a:r>
              <a:rPr lang="en-US" dirty="0" smtClean="0"/>
              <a:t>society, or family need to work together to be healthy, function properly and maintain a state </a:t>
            </a:r>
            <a:r>
              <a:rPr lang="en-US" dirty="0" smtClean="0"/>
              <a:t>of________.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Ralph and Alice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10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Behavior = drive to conform to societies’ </a:t>
            </a:r>
            <a:r>
              <a:rPr lang="en-US" dirty="0" smtClean="0"/>
              <a:t>_____</a:t>
            </a:r>
            <a:r>
              <a:rPr lang="en-US" dirty="0" smtClean="0"/>
              <a:t> </a:t>
            </a:r>
            <a:r>
              <a:rPr lang="en-US" dirty="0" smtClean="0"/>
              <a:t>code</a:t>
            </a:r>
          </a:p>
          <a:p>
            <a:r>
              <a:rPr lang="en-US" dirty="0" smtClean="0"/>
              <a:t>Moral code constrains human behavior </a:t>
            </a:r>
          </a:p>
          <a:p>
            <a:r>
              <a:rPr lang="en-US" dirty="0" smtClean="0"/>
              <a:t>Promotes common good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Talcott Parsons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15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order to survive subsystems (family &amp; other institutions) must function in ways that </a:t>
            </a:r>
            <a:r>
              <a:rPr lang="en-US" dirty="0" smtClean="0"/>
              <a:t>_______survival </a:t>
            </a:r>
            <a:r>
              <a:rPr lang="en-US" dirty="0" smtClean="0"/>
              <a:t>or maintenance of society as a whole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Talcott Parsons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95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8119"/>
            <a:ext cx="4876800" cy="6502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612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Shared norms and values key to survival of </a:t>
            </a:r>
            <a:r>
              <a:rPr lang="en-US" dirty="0" smtClean="0"/>
              <a:t>_____.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Deviation from shared norms = disorganization and </a:t>
            </a:r>
            <a:r>
              <a:rPr lang="en-US" dirty="0" smtClean="0"/>
              <a:t>_________</a:t>
            </a:r>
            <a:r>
              <a:rPr lang="en-US" dirty="0" smtClean="0"/>
              <a:t> </a:t>
            </a:r>
            <a:r>
              <a:rPr lang="en-US" dirty="0" smtClean="0"/>
              <a:t>survival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Parsons 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19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Family system is key to survival of society </a:t>
            </a:r>
          </a:p>
          <a:p>
            <a:endParaRPr lang="en-US" dirty="0" smtClean="0"/>
          </a:p>
          <a:p>
            <a:r>
              <a:rPr lang="en-US" dirty="0" smtClean="0"/>
              <a:t>Any </a:t>
            </a:r>
            <a:r>
              <a:rPr lang="en-US" dirty="0" smtClean="0"/>
              <a:t>_________</a:t>
            </a:r>
            <a:r>
              <a:rPr lang="en-US" dirty="0" smtClean="0"/>
              <a:t> </a:t>
            </a:r>
            <a:r>
              <a:rPr lang="en-US" dirty="0" smtClean="0"/>
              <a:t>from family norms threaten survival of family and society</a:t>
            </a:r>
          </a:p>
          <a:p>
            <a:endParaRPr lang="en-US" dirty="0" smtClean="0"/>
          </a:p>
          <a:p>
            <a:r>
              <a:rPr lang="en-US" dirty="0" smtClean="0"/>
              <a:t>What are some deviations?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Parsons 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84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And then came the 60s</a:t>
            </a:r>
          </a:p>
          <a:p>
            <a:r>
              <a:rPr lang="en-US" dirty="0" smtClean="0"/>
              <a:t>Felt </a:t>
            </a:r>
            <a:r>
              <a:rPr lang="en-US" dirty="0" smtClean="0"/>
              <a:t>_______</a:t>
            </a:r>
            <a:r>
              <a:rPr lang="en-US" dirty="0" smtClean="0"/>
              <a:t> </a:t>
            </a:r>
            <a:r>
              <a:rPr lang="en-US" dirty="0" smtClean="0"/>
              <a:t>was the only way children learned culturally approved values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Parsons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46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Borrowed from Freud the concept of sexually driven roles </a:t>
            </a:r>
            <a:r>
              <a:rPr lang="en-US" dirty="0" smtClean="0"/>
              <a:t>of: </a:t>
            </a:r>
          </a:p>
          <a:p>
            <a:pPr lvl="1"/>
            <a:r>
              <a:rPr lang="en-US" sz="2800" b="1" dirty="0" smtClean="0"/>
              <a:t>___________</a:t>
            </a:r>
            <a:r>
              <a:rPr lang="en-US" sz="2800" dirty="0" smtClean="0"/>
              <a:t> </a:t>
            </a:r>
            <a:r>
              <a:rPr lang="en-US" sz="2800" dirty="0" smtClean="0"/>
              <a:t>men and </a:t>
            </a:r>
            <a:r>
              <a:rPr lang="en-US" sz="2800" b="1" dirty="0" smtClean="0"/>
              <a:t>_________</a:t>
            </a:r>
            <a:r>
              <a:rPr lang="en-US" sz="2800" dirty="0" smtClean="0"/>
              <a:t> </a:t>
            </a:r>
            <a:r>
              <a:rPr lang="en-US" sz="2800" dirty="0" smtClean="0"/>
              <a:t>women within the ideal nuclear family.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Parsons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19" y="3366966"/>
            <a:ext cx="4563748" cy="256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942985"/>
            <a:ext cx="2352675" cy="2991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17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What </a:t>
            </a:r>
            <a:r>
              <a:rPr lang="en-US" dirty="0" smtClean="0"/>
              <a:t>are instrumental and expressive roles?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Parsons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29" y="2318657"/>
            <a:ext cx="198120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988" y="2325914"/>
            <a:ext cx="3080388" cy="230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7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function of families is to </a:t>
            </a:r>
            <a:r>
              <a:rPr lang="en-US" b="1" dirty="0" smtClean="0"/>
              <a:t>________</a:t>
            </a:r>
            <a:r>
              <a:rPr lang="en-US" b="1" dirty="0" smtClean="0"/>
              <a:t> </a:t>
            </a:r>
            <a:r>
              <a:rPr lang="en-US" b="1" dirty="0" smtClean="0"/>
              <a:t>and socialize children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The intact nuclear family of husband, wife and children are the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structure to perform the functions of procreation and socialization</a:t>
            </a:r>
          </a:p>
          <a:p>
            <a:r>
              <a:rPr lang="en-US" dirty="0" smtClean="0"/>
              <a:t>Largely supported by research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043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All </a:t>
            </a:r>
            <a:r>
              <a:rPr lang="en-US" b="1" dirty="0" smtClean="0"/>
              <a:t>_______</a:t>
            </a:r>
            <a:r>
              <a:rPr lang="en-US" b="1" dirty="0" smtClean="0"/>
              <a:t> </a:t>
            </a:r>
            <a:r>
              <a:rPr lang="en-US" b="1" dirty="0" smtClean="0"/>
              <a:t>have functions</a:t>
            </a:r>
          </a:p>
          <a:p>
            <a:r>
              <a:rPr lang="en-US" dirty="0" smtClean="0"/>
              <a:t>The main function of any structure, including family, is to maintain its’ structure</a:t>
            </a:r>
          </a:p>
          <a:p>
            <a:r>
              <a:rPr lang="en-US" dirty="0" smtClean="0"/>
              <a:t>The best way to maintain the family structure was to divide duties along </a:t>
            </a:r>
            <a:r>
              <a:rPr lang="en-US" b="1" dirty="0" smtClean="0"/>
              <a:t>_______</a:t>
            </a:r>
            <a:r>
              <a:rPr lang="en-US" dirty="0" smtClean="0"/>
              <a:t> </a:t>
            </a:r>
            <a:r>
              <a:rPr lang="en-US" dirty="0" smtClean="0"/>
              <a:t>lines.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727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Instrumental function </a:t>
            </a:r>
            <a:r>
              <a:rPr lang="en-US" dirty="0" smtClean="0"/>
              <a:t>belongs to males and includes providing for the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needs of the family</a:t>
            </a:r>
          </a:p>
          <a:p>
            <a:pPr marL="0" indent="0">
              <a:buNone/>
            </a:pPr>
            <a:endParaRPr lang="en-US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468880"/>
            <a:ext cx="2667000" cy="3360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77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Expressive function </a:t>
            </a:r>
            <a:r>
              <a:rPr lang="en-US" dirty="0" smtClean="0"/>
              <a:t>belongs to females and includes meeting </a:t>
            </a:r>
            <a:r>
              <a:rPr lang="en-US" dirty="0" smtClean="0"/>
              <a:t>_______</a:t>
            </a:r>
            <a:r>
              <a:rPr lang="en-US" dirty="0" smtClean="0"/>
              <a:t> </a:t>
            </a:r>
            <a:r>
              <a:rPr lang="en-US" dirty="0" smtClean="0"/>
              <a:t>needs of the family and smoothing out problems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76600"/>
            <a:ext cx="4410075" cy="345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976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/>
          <a:lstStyle/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Women are biologically better suited for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work while men are better suited for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work related to providing.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14" y="2971800"/>
            <a:ext cx="3071585" cy="362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046976"/>
            <a:ext cx="3048000" cy="343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914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sz="3200" b="1" u="sng" dirty="0" smtClean="0"/>
              <a:t>Expressive	</a:t>
            </a:r>
            <a:r>
              <a:rPr lang="en-US" sz="3200" dirty="0" smtClean="0"/>
              <a:t>	</a:t>
            </a:r>
          </a:p>
          <a:p>
            <a:pPr lvl="1"/>
            <a:r>
              <a:rPr lang="en-US" sz="2800" b="1" dirty="0" smtClean="0"/>
              <a:t>_________</a:t>
            </a:r>
            <a:r>
              <a:rPr lang="en-US" sz="2800" dirty="0" smtClean="0"/>
              <a:t>-status </a:t>
            </a:r>
            <a:r>
              <a:rPr lang="en-US" sz="2800" dirty="0" smtClean="0"/>
              <a:t>or what you were born with</a:t>
            </a:r>
          </a:p>
          <a:p>
            <a:pPr lvl="1"/>
            <a:endParaRPr lang="en-US" sz="2800" b="1" dirty="0" smtClean="0"/>
          </a:p>
          <a:p>
            <a:pPr lvl="1"/>
            <a:r>
              <a:rPr lang="en-US" sz="2800" b="1" dirty="0" smtClean="0"/>
              <a:t>Diffuseness</a:t>
            </a:r>
            <a:r>
              <a:rPr lang="en-US" sz="2800" dirty="0" smtClean="0"/>
              <a:t>-wide variety of relationships meet a range of needs					</a:t>
            </a:r>
            <a:endParaRPr lang="en-US" sz="3200" dirty="0"/>
          </a:p>
          <a:p>
            <a:r>
              <a:rPr lang="en-US" sz="3200" b="1" u="sng" dirty="0" smtClean="0"/>
              <a:t>Instrumental </a:t>
            </a:r>
          </a:p>
          <a:p>
            <a:pPr lvl="1"/>
            <a:r>
              <a:rPr lang="en-US" sz="2800" b="1" dirty="0" smtClean="0"/>
              <a:t>Achievement</a:t>
            </a:r>
            <a:r>
              <a:rPr lang="en-US" sz="2800" dirty="0" smtClean="0"/>
              <a:t>-What you have earned</a:t>
            </a:r>
          </a:p>
          <a:p>
            <a:pPr lvl="1"/>
            <a:endParaRPr lang="en-US" sz="2800" dirty="0"/>
          </a:p>
          <a:p>
            <a:pPr lvl="1"/>
            <a:endParaRPr lang="en-US" sz="2800" b="1" dirty="0" smtClean="0"/>
          </a:p>
          <a:p>
            <a:pPr lvl="1"/>
            <a:r>
              <a:rPr lang="en-US" sz="2800" b="1" dirty="0" smtClean="0"/>
              <a:t>_________</a:t>
            </a:r>
            <a:r>
              <a:rPr lang="en-US" sz="2800" dirty="0" smtClean="0"/>
              <a:t>-Develop </a:t>
            </a:r>
            <a:r>
              <a:rPr lang="en-US" sz="2800" dirty="0" smtClean="0"/>
              <a:t>relationships to meet a specific need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Ways to Define Expressive vs. Instrumental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363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sz="3200" b="1" u="sng" dirty="0" smtClean="0"/>
              <a:t>Expressive</a:t>
            </a:r>
            <a:r>
              <a:rPr lang="en-US" sz="3200" dirty="0" smtClean="0"/>
              <a:t>		</a:t>
            </a:r>
          </a:p>
          <a:p>
            <a:pPr lvl="1"/>
            <a:r>
              <a:rPr lang="en-US" sz="2800" b="1" dirty="0" smtClean="0"/>
              <a:t>Particularism</a:t>
            </a:r>
            <a:r>
              <a:rPr lang="en-US" sz="2800" dirty="0" smtClean="0"/>
              <a:t>-our behaviors are guided by the person with whom we are </a:t>
            </a:r>
            <a:r>
              <a:rPr lang="en-US" sz="2800" dirty="0" smtClean="0"/>
              <a:t>__________</a:t>
            </a:r>
            <a:endParaRPr lang="en-US" sz="2800" dirty="0" smtClean="0"/>
          </a:p>
          <a:p>
            <a:pPr marL="393192" lvl="1" indent="0">
              <a:buNone/>
            </a:pPr>
            <a:r>
              <a:rPr lang="en-US" dirty="0" smtClean="0"/>
              <a:t>	</a:t>
            </a:r>
          </a:p>
          <a:p>
            <a:endParaRPr lang="en-US" b="1" u="sng" dirty="0" smtClean="0"/>
          </a:p>
          <a:p>
            <a:pPr marL="109728" indent="0">
              <a:buNone/>
            </a:pPr>
            <a:endParaRPr lang="en-US" b="1" u="sng" dirty="0" smtClean="0"/>
          </a:p>
          <a:p>
            <a:r>
              <a:rPr lang="en-US" sz="3200" b="1" u="sng" dirty="0" smtClean="0"/>
              <a:t>Instrumental </a:t>
            </a:r>
          </a:p>
          <a:p>
            <a:pPr lvl="1"/>
            <a:r>
              <a:rPr lang="en-US" sz="2800" b="1" dirty="0" smtClean="0"/>
              <a:t>Universalism</a:t>
            </a:r>
            <a:r>
              <a:rPr lang="en-US" sz="2800" dirty="0" smtClean="0"/>
              <a:t>-we </a:t>
            </a:r>
            <a:r>
              <a:rPr lang="en-US" sz="2800" dirty="0" smtClean="0"/>
              <a:t>___</a:t>
            </a:r>
            <a:r>
              <a:rPr lang="en-US" sz="2800" dirty="0" smtClean="0"/>
              <a:t> </a:t>
            </a:r>
            <a:r>
              <a:rPr lang="en-US" sz="2800" dirty="0" smtClean="0"/>
              <a:t>a certain way based on societal norms and values</a:t>
            </a:r>
            <a:endParaRPr lang="en-US" sz="2800" dirty="0"/>
          </a:p>
          <a:p>
            <a:pPr lvl="1"/>
            <a:endParaRPr lang="en-US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Ways to Define Expressive vs. Instrumental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539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sz="3200" b="1" u="sng" dirty="0" smtClean="0"/>
              <a:t>Expressive</a:t>
            </a:r>
            <a:r>
              <a:rPr lang="en-US" sz="3200" dirty="0" smtClean="0"/>
              <a:t>		</a:t>
            </a:r>
          </a:p>
          <a:p>
            <a:pPr lvl="1"/>
            <a:r>
              <a:rPr lang="en-US" sz="2800" b="1" dirty="0" smtClean="0"/>
              <a:t>___________</a:t>
            </a:r>
            <a:r>
              <a:rPr lang="en-US" sz="2800" dirty="0" smtClean="0"/>
              <a:t>-relationships </a:t>
            </a:r>
            <a:r>
              <a:rPr lang="en-US" sz="2800" dirty="0" smtClean="0"/>
              <a:t>based on love, trust, close personal involvement		</a:t>
            </a:r>
          </a:p>
          <a:p>
            <a:endParaRPr lang="en-US" sz="3200" b="1" u="sng" dirty="0" smtClean="0"/>
          </a:p>
          <a:p>
            <a:endParaRPr lang="en-US" sz="3200" b="1" u="sng" dirty="0"/>
          </a:p>
          <a:p>
            <a:pPr marL="109728" indent="0">
              <a:buNone/>
            </a:pPr>
            <a:endParaRPr lang="en-US" sz="3200" b="1" u="sng" dirty="0"/>
          </a:p>
          <a:p>
            <a:r>
              <a:rPr lang="en-US" sz="3200" b="1" u="sng" dirty="0" smtClean="0"/>
              <a:t>Instrumental </a:t>
            </a:r>
            <a:endParaRPr lang="en-US" sz="3200" b="1" dirty="0" smtClean="0"/>
          </a:p>
          <a:p>
            <a:pPr lvl="1"/>
            <a:r>
              <a:rPr lang="en-US" sz="2800" b="1" dirty="0" smtClean="0"/>
              <a:t>Affective Neutrality</a:t>
            </a:r>
            <a:r>
              <a:rPr lang="en-US" sz="2800" dirty="0" smtClean="0"/>
              <a:t>-relationships based on social exchange and </a:t>
            </a:r>
            <a:r>
              <a:rPr lang="en-US" sz="2800" dirty="0" smtClean="0"/>
              <a:t>_____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Ways to Define Expressive vs. Instrumental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03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sz="3200" b="1" u="sng" dirty="0" smtClean="0"/>
              <a:t>Expressive	</a:t>
            </a:r>
            <a:r>
              <a:rPr lang="en-US" sz="3200" dirty="0" smtClean="0"/>
              <a:t>	</a:t>
            </a:r>
          </a:p>
          <a:p>
            <a:pPr lvl="1"/>
            <a:r>
              <a:rPr lang="en-US" sz="2800" b="1" dirty="0" smtClean="0"/>
              <a:t>Collectivity</a:t>
            </a:r>
            <a:r>
              <a:rPr lang="en-US" sz="2800" dirty="0" smtClean="0"/>
              <a:t>-Focus is on the interest of </a:t>
            </a:r>
            <a:r>
              <a:rPr lang="en-US" sz="2800" dirty="0" smtClean="0"/>
              <a:t>_____</a:t>
            </a:r>
            <a:r>
              <a:rPr lang="en-US" sz="2800" dirty="0" smtClean="0"/>
              <a:t>, </a:t>
            </a:r>
            <a:r>
              <a:rPr lang="en-US" sz="2800" dirty="0" smtClean="0"/>
              <a:t>or the social group	</a:t>
            </a:r>
          </a:p>
          <a:p>
            <a:endParaRPr lang="en-US" sz="3200" dirty="0" smtClean="0"/>
          </a:p>
          <a:p>
            <a:endParaRPr lang="en-US" sz="3200" b="1" u="sng" dirty="0" smtClean="0"/>
          </a:p>
          <a:p>
            <a:endParaRPr lang="en-US" sz="3200" b="1" u="sng" dirty="0"/>
          </a:p>
          <a:p>
            <a:pPr marL="109728" indent="0">
              <a:buNone/>
            </a:pPr>
            <a:endParaRPr lang="en-US" sz="3200" b="1" u="sng" dirty="0" smtClean="0"/>
          </a:p>
          <a:p>
            <a:r>
              <a:rPr lang="en-US" sz="3200" b="1" u="sng" dirty="0" smtClean="0"/>
              <a:t>Instrumental </a:t>
            </a:r>
            <a:endParaRPr lang="en-US" sz="3200" b="1" u="sng" dirty="0" smtClean="0"/>
          </a:p>
          <a:p>
            <a:pPr lvl="1"/>
            <a:r>
              <a:rPr lang="en-US" sz="2800" b="1" dirty="0" smtClean="0"/>
              <a:t>____</a:t>
            </a:r>
            <a:r>
              <a:rPr lang="en-US" sz="2800" dirty="0" smtClean="0"/>
              <a:t>-Focus </a:t>
            </a:r>
            <a:r>
              <a:rPr lang="en-US" sz="2800" dirty="0" smtClean="0"/>
              <a:t>is on self-interest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>Additional Ways to Define Expressive vs. Instrumental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631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endParaRPr lang="en-US" dirty="0" smtClean="0"/>
          </a:p>
          <a:p>
            <a:r>
              <a:rPr lang="en-US" sz="2800" dirty="0" smtClean="0"/>
              <a:t>Reactions?</a:t>
            </a:r>
          </a:p>
          <a:p>
            <a:r>
              <a:rPr lang="en-US" sz="2800" dirty="0"/>
              <a:t>When was this theory created? </a:t>
            </a:r>
            <a:endParaRPr lang="en-US" sz="2800" dirty="0" smtClean="0"/>
          </a:p>
          <a:p>
            <a:r>
              <a:rPr lang="en-US" sz="2800" dirty="0" smtClean="0"/>
              <a:t>What </a:t>
            </a:r>
            <a:r>
              <a:rPr lang="en-US" sz="2800" dirty="0"/>
              <a:t>was unique about that time in U.S. history</a:t>
            </a:r>
            <a:r>
              <a:rPr lang="en-US" sz="2800" dirty="0" smtClean="0"/>
              <a:t>?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>Additional Ways to Define Expressive vs. Instrumental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218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Equilibrium </a:t>
            </a:r>
            <a:r>
              <a:rPr lang="en-US" sz="3200" dirty="0" smtClean="0"/>
              <a:t>= family goals most easily reached </a:t>
            </a:r>
            <a:r>
              <a:rPr lang="en-US" sz="3200" dirty="0" smtClean="0"/>
              <a:t>when:</a:t>
            </a:r>
          </a:p>
          <a:p>
            <a:pPr lvl="1"/>
            <a:r>
              <a:rPr lang="en-US" sz="2800" dirty="0" smtClean="0"/>
              <a:t>shared </a:t>
            </a:r>
            <a:r>
              <a:rPr lang="en-US" sz="2800" dirty="0" smtClean="0"/>
              <a:t>by all members of the </a:t>
            </a:r>
            <a:r>
              <a:rPr lang="en-US" sz="2800" dirty="0" smtClean="0"/>
              <a:t>family </a:t>
            </a:r>
          </a:p>
          <a:p>
            <a:pPr lvl="1"/>
            <a:r>
              <a:rPr lang="en-US" sz="2800" dirty="0" smtClean="0"/>
              <a:t>when </a:t>
            </a:r>
            <a:r>
              <a:rPr lang="en-US" sz="2800" dirty="0" smtClean="0"/>
              <a:t>performed </a:t>
            </a:r>
            <a:r>
              <a:rPr lang="en-US" sz="2800" dirty="0" smtClean="0"/>
              <a:t>by differentiated </a:t>
            </a:r>
            <a:r>
              <a:rPr lang="en-US" sz="2800" dirty="0" smtClean="0"/>
              <a:t>or specialized roles.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746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</a:t>
            </a:r>
            <a:r>
              <a:rPr lang="en-US" sz="2800" b="1" dirty="0" smtClean="0"/>
              <a:t>Benchmark Family</a:t>
            </a:r>
          </a:p>
          <a:p>
            <a:endParaRPr lang="en-US" dirty="0"/>
          </a:p>
          <a:p>
            <a:r>
              <a:rPr lang="en-US" sz="2800" b="1" dirty="0" err="1"/>
              <a:t>Conformity</a:t>
            </a:r>
            <a:r>
              <a:rPr lang="en-US" sz="2800" dirty="0" err="1">
                <a:sym typeface="Wingdings" panose="05000000000000000000" pitchFamily="2" charset="2"/>
              </a:rPr>
              <a:t>fulfilling</a:t>
            </a:r>
            <a:r>
              <a:rPr lang="en-US" sz="2800" dirty="0">
                <a:sym typeface="Wingdings" panose="05000000000000000000" pitchFamily="2" charset="2"/>
              </a:rPr>
              <a:t> </a:t>
            </a:r>
            <a:endParaRPr lang="en-US" sz="2800" dirty="0" smtClean="0">
              <a:sym typeface="Wingdings" panose="05000000000000000000" pitchFamily="2" charset="2"/>
            </a:endParaRPr>
          </a:p>
          <a:p>
            <a:pPr marL="109728" indent="0">
              <a:buNone/>
            </a:pPr>
            <a:r>
              <a:rPr lang="en-US" sz="2800" dirty="0" smtClean="0">
                <a:sym typeface="Wingdings" panose="05000000000000000000" pitchFamily="2" charset="2"/>
              </a:rPr>
              <a:t>roles </a:t>
            </a:r>
            <a:r>
              <a:rPr lang="en-US" sz="2800" dirty="0">
                <a:sym typeface="Wingdings" panose="05000000000000000000" pitchFamily="2" charset="2"/>
              </a:rPr>
              <a:t>prescribed by </a:t>
            </a:r>
            <a:endParaRPr lang="en-US" sz="2800" dirty="0" smtClean="0">
              <a:sym typeface="Wingdings" panose="05000000000000000000" pitchFamily="2" charset="2"/>
            </a:endParaRPr>
          </a:p>
          <a:p>
            <a:pPr marL="109728" indent="0">
              <a:buNone/>
            </a:pPr>
            <a:r>
              <a:rPr lang="en-US" sz="2800" dirty="0" smtClean="0">
                <a:sym typeface="Wingdings" panose="05000000000000000000" pitchFamily="2" charset="2"/>
              </a:rPr>
              <a:t>society</a:t>
            </a:r>
            <a:r>
              <a:rPr lang="en-US" sz="2800" dirty="0">
                <a:sym typeface="Wingdings" panose="05000000000000000000" pitchFamily="2" charset="2"/>
              </a:rPr>
              <a:t>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823" y="1524000"/>
            <a:ext cx="4160520" cy="416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791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/>
          </a:bodyPr>
          <a:lstStyle/>
          <a:p>
            <a:r>
              <a:rPr lang="en-US" b="1" dirty="0" smtClean="0">
                <a:sym typeface="Wingdings" panose="05000000000000000000" pitchFamily="2" charset="2"/>
              </a:rPr>
              <a:t>Innovation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striving for 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socially 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acceptable goals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using socially 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____________ </a:t>
            </a: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means.</a:t>
            </a:r>
          </a:p>
          <a:p>
            <a:endParaRPr lang="en-US" dirty="0" smtClean="0">
              <a:sym typeface="Wingdings" panose="05000000000000000000" pitchFamily="2" charset="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Deviant Behavior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2" y="2209800"/>
            <a:ext cx="5424488" cy="406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404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r>
              <a:rPr lang="en-US" b="1" dirty="0" err="1" smtClean="0">
                <a:sym typeface="Wingdings" panose="05000000000000000000" pitchFamily="2" charset="2"/>
              </a:rPr>
              <a:t>Retreatism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>
                <a:sym typeface="Wingdings" panose="05000000000000000000" pitchFamily="2" charset="2"/>
              </a:rPr>
              <a:t>_________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both the socially acceptable goals and the means to obtain them.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667000"/>
            <a:ext cx="63817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494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90872"/>
          </a:xfrm>
        </p:spPr>
        <p:txBody>
          <a:bodyPr/>
          <a:lstStyle/>
          <a:p>
            <a:r>
              <a:rPr lang="en-US" sz="2800" b="1" dirty="0" err="1" smtClean="0"/>
              <a:t>Rebellion</a:t>
            </a:r>
            <a:r>
              <a:rPr lang="en-US" sz="2800" dirty="0" err="1" smtClean="0">
                <a:sym typeface="Wingdings" panose="05000000000000000000" pitchFamily="2" charset="2"/>
              </a:rPr>
              <a:t>reject</a:t>
            </a:r>
            <a:r>
              <a:rPr lang="en-US" sz="2800" dirty="0" smtClean="0">
                <a:sym typeface="Wingdings" panose="05000000000000000000" pitchFamily="2" charset="2"/>
              </a:rPr>
              <a:t> the normative goals and means to reach those goals and attempt to </a:t>
            </a:r>
            <a:r>
              <a:rPr lang="en-US" sz="2800" dirty="0" smtClean="0">
                <a:sym typeface="Wingdings" panose="05000000000000000000" pitchFamily="2" charset="2"/>
              </a:rPr>
              <a:t>______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a new social structure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766265"/>
            <a:ext cx="2209800" cy="324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748170"/>
            <a:ext cx="2209800" cy="329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155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err="1" smtClean="0">
                <a:sym typeface="Wingdings" panose="05000000000000000000" pitchFamily="2" charset="2"/>
              </a:rPr>
              <a:t>Ritualism</a:t>
            </a:r>
            <a:r>
              <a:rPr lang="en-US" sz="2800" dirty="0" err="1" smtClean="0">
                <a:sym typeface="Wingdings" panose="05000000000000000000" pitchFamily="2" charset="2"/>
              </a:rPr>
              <a:t>continuing</a:t>
            </a:r>
            <a:r>
              <a:rPr lang="en-US" sz="2800" dirty="0" smtClean="0">
                <a:sym typeface="Wingdings" panose="05000000000000000000" pitchFamily="2" charset="2"/>
              </a:rPr>
              <a:t> to strive for a </a:t>
            </a:r>
            <a:r>
              <a:rPr lang="en-US" sz="2800" dirty="0" smtClean="0">
                <a:sym typeface="Wingdings" panose="05000000000000000000" pitchFamily="2" charset="2"/>
              </a:rPr>
              <a:t>_______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acceptable goal without hope of ever reaching it.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7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functions do families, marriages and children serve for society?</a:t>
            </a:r>
          </a:p>
          <a:p>
            <a:endParaRPr lang="en-US" dirty="0" smtClean="0"/>
          </a:p>
          <a:p>
            <a:r>
              <a:rPr lang="en-US" dirty="0" smtClean="0"/>
              <a:t>Sexual</a:t>
            </a:r>
          </a:p>
          <a:p>
            <a:r>
              <a:rPr lang="en-US" dirty="0" smtClean="0"/>
              <a:t>Reproduction </a:t>
            </a:r>
          </a:p>
          <a:p>
            <a:r>
              <a:rPr lang="en-US" dirty="0" smtClean="0"/>
              <a:t>Socialization </a:t>
            </a:r>
          </a:p>
          <a:p>
            <a:r>
              <a:rPr lang="en-US" dirty="0" smtClean="0"/>
              <a:t>Economic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Murdock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86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www.youtube.com/watch?v=5jOZqVnQmdY</a:t>
            </a:r>
            <a:endParaRPr lang="en-US" dirty="0" smtClean="0"/>
          </a:p>
          <a:p>
            <a:r>
              <a:rPr lang="en-US" dirty="0" smtClean="0"/>
              <a:t>Video with a macro perspective. Think family instead of society. (5:40).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Video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32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One Parent or Five Report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 Class Activity!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4406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220</TotalTime>
  <Words>530</Words>
  <Application>Microsoft Office PowerPoint</Application>
  <PresentationFormat>On-screen Show (4:3)</PresentationFormat>
  <Paragraphs>128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Concourse</vt:lpstr>
      <vt:lpstr>Ch. 2 </vt:lpstr>
      <vt:lpstr>Ralph and Alice</vt:lpstr>
      <vt:lpstr>Talcott Parsons</vt:lpstr>
      <vt:lpstr>Talcott Parsons</vt:lpstr>
      <vt:lpstr>PowerPoint Presentation</vt:lpstr>
      <vt:lpstr>Parsons cont.</vt:lpstr>
      <vt:lpstr>Parsons cont.</vt:lpstr>
      <vt:lpstr>Parsons Cont…</vt:lpstr>
      <vt:lpstr>Parsons Cont…</vt:lpstr>
      <vt:lpstr>Parsons Cont…</vt:lpstr>
      <vt:lpstr>Basic Assumptions</vt:lpstr>
      <vt:lpstr>Basic Assumptions</vt:lpstr>
      <vt:lpstr>Basic Assumptions</vt:lpstr>
      <vt:lpstr>Basic Assumptions</vt:lpstr>
      <vt:lpstr>Basic Assumptions Cont…</vt:lpstr>
      <vt:lpstr>Additional Ways to Define Expressive vs. Instrumental </vt:lpstr>
      <vt:lpstr>Additional Ways to Define Expressive vs. Instrumental </vt:lpstr>
      <vt:lpstr>Additional Ways to Define Expressive vs. Instrumental </vt:lpstr>
      <vt:lpstr>  Additional Ways to Define Expressive vs. Instrumental  </vt:lpstr>
      <vt:lpstr>  Additional Ways to Define Expressive vs. Instrumental  </vt:lpstr>
      <vt:lpstr>Primary Terms and Concepts</vt:lpstr>
      <vt:lpstr>Primary Terms and Concepts</vt:lpstr>
      <vt:lpstr>Deviant Behavior</vt:lpstr>
      <vt:lpstr>PowerPoint Presentation</vt:lpstr>
      <vt:lpstr>PowerPoint Presentation</vt:lpstr>
      <vt:lpstr>PowerPoint Presentation</vt:lpstr>
      <vt:lpstr>Murdock</vt:lpstr>
      <vt:lpstr>Short Video Summary</vt:lpstr>
      <vt:lpstr>In Class Activity!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 2</dc:title>
  <dc:creator>Mandi</dc:creator>
  <cp:lastModifiedBy>Windows User</cp:lastModifiedBy>
  <cp:revision>26</cp:revision>
  <dcterms:created xsi:type="dcterms:W3CDTF">2014-01-28T03:06:28Z</dcterms:created>
  <dcterms:modified xsi:type="dcterms:W3CDTF">2016-01-26T16:00:38Z</dcterms:modified>
</cp:coreProperties>
</file>